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4"/>
  </p:notes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Quattrocento" charset="1" panose="02020502030000000404"/>
      <p:regular r:id="rId17"/>
    </p:embeddedFont>
    <p:embeddedFont>
      <p:font typeface="Quattrocento Bold" charset="1" panose="0202080203000000040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notesMasters/notesMaster1.xml" Type="http://schemas.openxmlformats.org/officeDocument/2006/relationships/notesMaster"/><Relationship Id="rId15" Target="theme/theme2.xml" Type="http://schemas.openxmlformats.org/officeDocument/2006/relationships/theme"/><Relationship Id="rId16" Target="notesSlides/notesSlide1.xml" Type="http://schemas.openxmlformats.org/officeDocument/2006/relationships/notesSlide"/><Relationship Id="rId17" Target="fonts/font17.fntdata" Type="http://schemas.openxmlformats.org/officeDocument/2006/relationships/font"/><Relationship Id="rId18" Target="fonts/font18.fntdata" Type="http://schemas.openxmlformats.org/officeDocument/2006/relationships/font"/><Relationship Id="rId19" Target="notesSlides/notesSlide2.xml" Type="http://schemas.openxmlformats.org/officeDocument/2006/relationships/notesSlide"/><Relationship Id="rId2" Target="presProps.xml" Type="http://schemas.openxmlformats.org/officeDocument/2006/relationships/presProps"/><Relationship Id="rId20" Target="notesSlides/notesSlide3.xml" Type="http://schemas.openxmlformats.org/officeDocument/2006/relationships/notesSlide"/><Relationship Id="rId21" Target="notesSlides/notesSlide4.xml" Type="http://schemas.openxmlformats.org/officeDocument/2006/relationships/notesSlide"/><Relationship Id="rId22" Target="notesSlides/notesSlide5.xml" Type="http://schemas.openxmlformats.org/officeDocument/2006/relationships/notesSlide"/><Relationship Id="rId23" Target="notesSlides/notesSlide6.xml" Type="http://schemas.openxmlformats.org/officeDocument/2006/relationships/notesSlide"/><Relationship Id="rId24" Target="notesSlides/notesSlide7.xml" Type="http://schemas.openxmlformats.org/officeDocument/2006/relationships/notesSlide"/><Relationship Id="rId25" Target="notesSlides/notesSlide8.xml" Type="http://schemas.openxmlformats.org/officeDocument/2006/relationships/note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https://gamma.app/?utm_source=made-with-gamma" TargetMode="External" Type="http://schemas.openxmlformats.org/officeDocument/2006/relationships/hyperlink"/><Relationship Id="rId5"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https://gamma.app/?utm_source=made-with-gamma" TargetMode="External" Type="http://schemas.openxmlformats.org/officeDocument/2006/relationships/hyperlink"/><Relationship Id="rId5"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https://gamma.app/?utm_source=made-with-gamma" TargetMode="External" Type="http://schemas.openxmlformats.org/officeDocument/2006/relationships/hyperlink"/><Relationship Id="rId5"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0.pn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 Id="rId6"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424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23332"/>
            </a:solidFill>
          </p:spPr>
        </p:sp>
      </p:grpSp>
      <p:sp>
        <p:nvSpPr>
          <p:cNvPr name="Freeform 6" id="6"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7" id="7"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sp>
        <p:nvSpPr>
          <p:cNvPr name="TextBox 8" id="8"/>
          <p:cNvSpPr txBox="true"/>
          <p:nvPr/>
        </p:nvSpPr>
        <p:spPr>
          <a:xfrm rot="0">
            <a:off x="1047155" y="1057126"/>
            <a:ext cx="9335691" cy="2668637"/>
          </a:xfrm>
          <a:prstGeom prst="rect">
            <a:avLst/>
          </a:prstGeom>
        </p:spPr>
        <p:txBody>
          <a:bodyPr anchor="t" rtlCol="false" tIns="0" lIns="0" bIns="0" rIns="0">
            <a:spAutoFit/>
          </a:bodyPr>
          <a:lstStyle/>
          <a:p>
            <a:pPr algn="l">
              <a:lnSpc>
                <a:spcPts val="6875"/>
              </a:lnSpc>
            </a:pPr>
            <a:r>
              <a:rPr lang="en-US" sz="5500">
                <a:solidFill>
                  <a:srgbClr val="FFD9BE"/>
                </a:solidFill>
                <a:latin typeface="Quattrocento"/>
                <a:ea typeface="Quattrocento"/>
                <a:cs typeface="Quattrocento"/>
                <a:sym typeface="Quattrocento"/>
              </a:rPr>
              <a:t>Corrélation entre l’eau, les sols, l’atmosphère et les cultures</a:t>
            </a:r>
          </a:p>
        </p:txBody>
      </p:sp>
      <p:sp>
        <p:nvSpPr>
          <p:cNvPr name="TextBox 9" id="9"/>
          <p:cNvSpPr txBox="true"/>
          <p:nvPr/>
        </p:nvSpPr>
        <p:spPr>
          <a:xfrm rot="0">
            <a:off x="1047155" y="4079230"/>
            <a:ext cx="9335691" cy="248915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L’interaction entre l’eau, les sols, l’atmosphère et les cultures est essentielle pour une agriculture durable et efficace. Cette présentation explore comment ces éléments interagissent pour optimiser la fertilité des sols, la croissance des cultures et la gestion des ressources naturelles.</a:t>
            </a:r>
          </a:p>
        </p:txBody>
      </p:sp>
      <p:sp>
        <p:nvSpPr>
          <p:cNvPr name="TextBox 10" id="10"/>
          <p:cNvSpPr txBox="true"/>
          <p:nvPr/>
        </p:nvSpPr>
        <p:spPr>
          <a:xfrm rot="0">
            <a:off x="1047155" y="6809631"/>
            <a:ext cx="9335691" cy="153159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Nous verrons aussi comment la technologie, notamment les capteurs et l’intelligence artificielle, permet d’harmoniser ces interactions pour relever les défis agricoles, notamment au Maroc.</a:t>
            </a:r>
          </a:p>
        </p:txBody>
      </p:sp>
      <p:sp>
        <p:nvSpPr>
          <p:cNvPr name="TextBox 11" id="11"/>
          <p:cNvSpPr txBox="true"/>
          <p:nvPr/>
        </p:nvSpPr>
        <p:spPr>
          <a:xfrm rot="0">
            <a:off x="1028700" y="8646021"/>
            <a:ext cx="4889863" cy="1204595"/>
          </a:xfrm>
          <a:prstGeom prst="rect">
            <a:avLst/>
          </a:prstGeom>
        </p:spPr>
        <p:txBody>
          <a:bodyPr anchor="t" rtlCol="false" tIns="0" lIns="0" bIns="0" rIns="0">
            <a:spAutoFit/>
          </a:bodyPr>
          <a:lstStyle/>
          <a:p>
            <a:pPr algn="l">
              <a:lnSpc>
                <a:spcPts val="4750"/>
              </a:lnSpc>
            </a:pPr>
            <a:r>
              <a:rPr lang="en-US" sz="3800" b="true">
                <a:solidFill>
                  <a:srgbClr val="FFFFFF"/>
                </a:solidFill>
                <a:latin typeface="Quattrocento Bold"/>
                <a:ea typeface="Quattrocento Bold"/>
                <a:cs typeface="Quattrocento Bold"/>
                <a:sym typeface="Quattrocento Bold"/>
              </a:rPr>
              <a:t>YOUNESS MCHAAR</a:t>
            </a:r>
          </a:p>
          <a:p>
            <a:pPr algn="l">
              <a:lnSpc>
                <a:spcPts val="4750"/>
              </a:lnSpc>
            </a:pPr>
            <a:r>
              <a:rPr lang="en-US" sz="3800" b="true">
                <a:solidFill>
                  <a:srgbClr val="FFFFFF"/>
                </a:solidFill>
                <a:latin typeface="Quattrocento Bold"/>
                <a:ea typeface="Quattrocento Bold"/>
                <a:cs typeface="Quattrocento Bold"/>
                <a:sym typeface="Quattrocento Bold"/>
              </a:rPr>
              <a:t>IHAB HADEF</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424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23332"/>
            </a:solidFill>
          </p:spPr>
        </p:sp>
      </p:grpSp>
      <p:sp>
        <p:nvSpPr>
          <p:cNvPr name="Freeform 6" id="6" descr="preencoded.png"/>
          <p:cNvSpPr/>
          <p:nvPr/>
        </p:nvSpPr>
        <p:spPr>
          <a:xfrm flipH="false" flipV="false" rot="0">
            <a:off x="0" y="0"/>
            <a:ext cx="18288000" cy="3740200"/>
          </a:xfrm>
          <a:custGeom>
            <a:avLst/>
            <a:gdLst/>
            <a:ahLst/>
            <a:cxnLst/>
            <a:rect r="r" b="b" t="t" l="l"/>
            <a:pathLst>
              <a:path h="3740200" w="18288000">
                <a:moveTo>
                  <a:pt x="0" y="0"/>
                </a:moveTo>
                <a:lnTo>
                  <a:pt x="18288000" y="0"/>
                </a:lnTo>
                <a:lnTo>
                  <a:pt x="18288000" y="3740200"/>
                </a:lnTo>
                <a:lnTo>
                  <a:pt x="0" y="3740200"/>
                </a:lnTo>
                <a:lnTo>
                  <a:pt x="0" y="0"/>
                </a:lnTo>
                <a:close/>
              </a:path>
            </a:pathLst>
          </a:custGeom>
          <a:blipFill>
            <a:blip r:embed="rId3"/>
            <a:stretch>
              <a:fillRect l="0" t="-41" r="0" b="-41"/>
            </a:stretch>
          </a:blipFill>
        </p:spPr>
      </p:sp>
      <p:sp>
        <p:nvSpPr>
          <p:cNvPr name="TextBox 7" id="7"/>
          <p:cNvSpPr txBox="true"/>
          <p:nvPr/>
        </p:nvSpPr>
        <p:spPr>
          <a:xfrm rot="0">
            <a:off x="1047155" y="4754166"/>
            <a:ext cx="9018389" cy="908596"/>
          </a:xfrm>
          <a:prstGeom prst="rect">
            <a:avLst/>
          </a:prstGeom>
        </p:spPr>
        <p:txBody>
          <a:bodyPr anchor="t" rtlCol="false" tIns="0" lIns="0" bIns="0" rIns="0">
            <a:spAutoFit/>
          </a:bodyPr>
          <a:lstStyle/>
          <a:p>
            <a:pPr algn="l">
              <a:lnSpc>
                <a:spcPts val="6875"/>
              </a:lnSpc>
            </a:pPr>
            <a:r>
              <a:rPr lang="en-US" sz="5500">
                <a:solidFill>
                  <a:srgbClr val="FFD9BE"/>
                </a:solidFill>
                <a:latin typeface="Quattrocento"/>
                <a:ea typeface="Quattrocento"/>
                <a:cs typeface="Quattrocento"/>
                <a:sym typeface="Quattrocento"/>
              </a:rPr>
              <a:t>L’eau et les sols : un duo vital</a:t>
            </a:r>
          </a:p>
        </p:txBody>
      </p:sp>
      <p:grpSp>
        <p:nvGrpSpPr>
          <p:cNvPr name="Group 8" id="8"/>
          <p:cNvGrpSpPr/>
          <p:nvPr/>
        </p:nvGrpSpPr>
        <p:grpSpPr>
          <a:xfrm rot="0">
            <a:off x="1047155" y="6111477"/>
            <a:ext cx="7947272" cy="3132832"/>
            <a:chOff x="0" y="0"/>
            <a:chExt cx="10596363" cy="4177110"/>
          </a:xfrm>
        </p:grpSpPr>
        <p:sp>
          <p:nvSpPr>
            <p:cNvPr name="Freeform 9" id="9"/>
            <p:cNvSpPr/>
            <p:nvPr/>
          </p:nvSpPr>
          <p:spPr>
            <a:xfrm flipH="false" flipV="false" rot="0">
              <a:off x="0" y="0"/>
              <a:ext cx="10596373" cy="4177030"/>
            </a:xfrm>
            <a:custGeom>
              <a:avLst/>
              <a:gdLst/>
              <a:ahLst/>
              <a:cxnLst/>
              <a:rect r="r" b="b" t="t" l="l"/>
              <a:pathLst>
                <a:path h="4177030" w="10596373">
                  <a:moveTo>
                    <a:pt x="0" y="59817"/>
                  </a:moveTo>
                  <a:cubicBezTo>
                    <a:pt x="0" y="26797"/>
                    <a:pt x="26797" y="0"/>
                    <a:pt x="59817" y="0"/>
                  </a:cubicBezTo>
                  <a:lnTo>
                    <a:pt x="10536555" y="0"/>
                  </a:lnTo>
                  <a:cubicBezTo>
                    <a:pt x="10569575" y="0"/>
                    <a:pt x="10596373" y="26797"/>
                    <a:pt x="10596373" y="59817"/>
                  </a:cubicBezTo>
                  <a:lnTo>
                    <a:pt x="10596373" y="4117213"/>
                  </a:lnTo>
                  <a:cubicBezTo>
                    <a:pt x="10596373" y="4150233"/>
                    <a:pt x="10569575" y="4177030"/>
                    <a:pt x="10536555" y="4177030"/>
                  </a:cubicBezTo>
                  <a:lnTo>
                    <a:pt x="59817" y="4177030"/>
                  </a:lnTo>
                  <a:cubicBezTo>
                    <a:pt x="26797" y="4177030"/>
                    <a:pt x="0" y="4150233"/>
                    <a:pt x="0" y="4117213"/>
                  </a:cubicBezTo>
                  <a:close/>
                </a:path>
              </a:pathLst>
            </a:custGeom>
            <a:solidFill>
              <a:srgbClr val="315251"/>
            </a:solidFill>
          </p:spPr>
        </p:sp>
      </p:grpSp>
      <p:sp>
        <p:nvSpPr>
          <p:cNvPr name="TextBox 10" id="10"/>
          <p:cNvSpPr txBox="true"/>
          <p:nvPr/>
        </p:nvSpPr>
        <p:spPr>
          <a:xfrm rot="0">
            <a:off x="1346299" y="6391572"/>
            <a:ext cx="3520231" cy="458986"/>
          </a:xfrm>
          <a:prstGeom prst="rect">
            <a:avLst/>
          </a:prstGeom>
        </p:spPr>
        <p:txBody>
          <a:bodyPr anchor="t" rtlCol="false" tIns="0" lIns="0" bIns="0" rIns="0">
            <a:spAutoFit/>
          </a:bodyPr>
          <a:lstStyle/>
          <a:p>
            <a:pPr algn="l">
              <a:lnSpc>
                <a:spcPts val="3437"/>
              </a:lnSpc>
            </a:pPr>
            <a:r>
              <a:rPr lang="en-US" sz="2750">
                <a:solidFill>
                  <a:srgbClr val="F9EEE7"/>
                </a:solidFill>
                <a:latin typeface="Quattrocento"/>
                <a:ea typeface="Quattrocento"/>
                <a:cs typeface="Quattrocento"/>
                <a:sym typeface="Quattrocento"/>
              </a:rPr>
              <a:t>Rôle de l’eau</a:t>
            </a:r>
          </a:p>
        </p:txBody>
      </p:sp>
      <p:sp>
        <p:nvSpPr>
          <p:cNvPr name="TextBox 11" id="11"/>
          <p:cNvSpPr txBox="true"/>
          <p:nvPr/>
        </p:nvSpPr>
        <p:spPr>
          <a:xfrm rot="0">
            <a:off x="1346299" y="6934795"/>
            <a:ext cx="7348984" cy="201037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L’eau dissout les nutriments dans le sol, facilitant leur absorption par les racines. Elle influence aussi la structure du sol, notamment sa porosité et sa compaction.</a:t>
            </a:r>
          </a:p>
        </p:txBody>
      </p:sp>
      <p:grpSp>
        <p:nvGrpSpPr>
          <p:cNvPr name="Group 12" id="12"/>
          <p:cNvGrpSpPr/>
          <p:nvPr/>
        </p:nvGrpSpPr>
        <p:grpSpPr>
          <a:xfrm rot="0">
            <a:off x="9293572" y="6111477"/>
            <a:ext cx="7947272" cy="3132832"/>
            <a:chOff x="0" y="0"/>
            <a:chExt cx="10596363" cy="4177110"/>
          </a:xfrm>
        </p:grpSpPr>
        <p:sp>
          <p:nvSpPr>
            <p:cNvPr name="Freeform 13" id="13"/>
            <p:cNvSpPr/>
            <p:nvPr/>
          </p:nvSpPr>
          <p:spPr>
            <a:xfrm flipH="false" flipV="false" rot="0">
              <a:off x="0" y="0"/>
              <a:ext cx="10596373" cy="4177030"/>
            </a:xfrm>
            <a:custGeom>
              <a:avLst/>
              <a:gdLst/>
              <a:ahLst/>
              <a:cxnLst/>
              <a:rect r="r" b="b" t="t" l="l"/>
              <a:pathLst>
                <a:path h="4177030" w="10596373">
                  <a:moveTo>
                    <a:pt x="0" y="59817"/>
                  </a:moveTo>
                  <a:cubicBezTo>
                    <a:pt x="0" y="26797"/>
                    <a:pt x="26797" y="0"/>
                    <a:pt x="59817" y="0"/>
                  </a:cubicBezTo>
                  <a:lnTo>
                    <a:pt x="10536555" y="0"/>
                  </a:lnTo>
                  <a:cubicBezTo>
                    <a:pt x="10569575" y="0"/>
                    <a:pt x="10596373" y="26797"/>
                    <a:pt x="10596373" y="59817"/>
                  </a:cubicBezTo>
                  <a:lnTo>
                    <a:pt x="10596373" y="4117213"/>
                  </a:lnTo>
                  <a:cubicBezTo>
                    <a:pt x="10596373" y="4150233"/>
                    <a:pt x="10569575" y="4177030"/>
                    <a:pt x="10536555" y="4177030"/>
                  </a:cubicBezTo>
                  <a:lnTo>
                    <a:pt x="59817" y="4177030"/>
                  </a:lnTo>
                  <a:cubicBezTo>
                    <a:pt x="26797" y="4177030"/>
                    <a:pt x="0" y="4150233"/>
                    <a:pt x="0" y="4117213"/>
                  </a:cubicBezTo>
                  <a:close/>
                </a:path>
              </a:pathLst>
            </a:custGeom>
            <a:solidFill>
              <a:srgbClr val="315251"/>
            </a:solidFill>
          </p:spPr>
        </p:sp>
      </p:grpSp>
      <p:sp>
        <p:nvSpPr>
          <p:cNvPr name="TextBox 14" id="14"/>
          <p:cNvSpPr txBox="true"/>
          <p:nvPr/>
        </p:nvSpPr>
        <p:spPr>
          <a:xfrm rot="0">
            <a:off x="9592716" y="6391572"/>
            <a:ext cx="3520231" cy="458986"/>
          </a:xfrm>
          <a:prstGeom prst="rect">
            <a:avLst/>
          </a:prstGeom>
        </p:spPr>
        <p:txBody>
          <a:bodyPr anchor="t" rtlCol="false" tIns="0" lIns="0" bIns="0" rIns="0">
            <a:spAutoFit/>
          </a:bodyPr>
          <a:lstStyle/>
          <a:p>
            <a:pPr algn="l">
              <a:lnSpc>
                <a:spcPts val="3437"/>
              </a:lnSpc>
            </a:pPr>
            <a:r>
              <a:rPr lang="en-US" sz="2750">
                <a:solidFill>
                  <a:srgbClr val="F9EEE7"/>
                </a:solidFill>
                <a:latin typeface="Quattrocento"/>
                <a:ea typeface="Quattrocento"/>
                <a:cs typeface="Quattrocento"/>
                <a:sym typeface="Quattrocento"/>
              </a:rPr>
              <a:t>Gestion optimale</a:t>
            </a:r>
          </a:p>
        </p:txBody>
      </p:sp>
      <p:sp>
        <p:nvSpPr>
          <p:cNvPr name="TextBox 15" id="15"/>
          <p:cNvSpPr txBox="true"/>
          <p:nvPr/>
        </p:nvSpPr>
        <p:spPr>
          <a:xfrm rot="0">
            <a:off x="9592716" y="6934795"/>
            <a:ext cx="7348984" cy="201037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Un excès ou un déficit d’eau nuit à la fertilité. Les systèmes d’irrigation intelligents, comme le goutte-à-goutte, ajustent les apports selon les besoins réels, préservant la qualité du sol.</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4241"/>
            </a:solidFill>
          </p:spPr>
        </p:sp>
      </p:grpSp>
      <p:grpSp>
        <p:nvGrpSpPr>
          <p:cNvPr name="Group 4" id="4"/>
          <p:cNvGrpSpPr/>
          <p:nvPr/>
        </p:nvGrpSpPr>
        <p:grpSpPr>
          <a:xfrm rot="0">
            <a:off x="0" y="31552"/>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23332"/>
            </a:solidFill>
          </p:spPr>
        </p:sp>
      </p:grpSp>
      <p:sp>
        <p:nvSpPr>
          <p:cNvPr name="TextBox 6" id="6"/>
          <p:cNvSpPr txBox="true"/>
          <p:nvPr/>
        </p:nvSpPr>
        <p:spPr>
          <a:xfrm rot="0">
            <a:off x="1047155" y="3078659"/>
            <a:ext cx="14097446" cy="908596"/>
          </a:xfrm>
          <a:prstGeom prst="rect">
            <a:avLst/>
          </a:prstGeom>
        </p:spPr>
        <p:txBody>
          <a:bodyPr anchor="t" rtlCol="false" tIns="0" lIns="0" bIns="0" rIns="0">
            <a:spAutoFit/>
          </a:bodyPr>
          <a:lstStyle/>
          <a:p>
            <a:pPr algn="l">
              <a:lnSpc>
                <a:spcPts val="6875"/>
              </a:lnSpc>
            </a:pPr>
            <a:r>
              <a:rPr lang="en-US" sz="5500">
                <a:solidFill>
                  <a:srgbClr val="FFD9BE"/>
                </a:solidFill>
                <a:latin typeface="Quattrocento"/>
                <a:ea typeface="Quattrocento"/>
                <a:cs typeface="Quattrocento"/>
                <a:sym typeface="Quattrocento"/>
              </a:rPr>
              <a:t>Les sols et les cultures : fertilité et adaptation</a:t>
            </a:r>
          </a:p>
        </p:txBody>
      </p:sp>
      <p:sp>
        <p:nvSpPr>
          <p:cNvPr name="TextBox 7" id="7"/>
          <p:cNvSpPr txBox="true"/>
          <p:nvPr/>
        </p:nvSpPr>
        <p:spPr>
          <a:xfrm rot="0">
            <a:off x="1047155" y="4716066"/>
            <a:ext cx="3520231" cy="458986"/>
          </a:xfrm>
          <a:prstGeom prst="rect">
            <a:avLst/>
          </a:prstGeom>
        </p:spPr>
        <p:txBody>
          <a:bodyPr anchor="t" rtlCol="false" tIns="0" lIns="0" bIns="0" rIns="0">
            <a:spAutoFit/>
          </a:bodyPr>
          <a:lstStyle/>
          <a:p>
            <a:pPr algn="l">
              <a:lnSpc>
                <a:spcPts val="3437"/>
              </a:lnSpc>
            </a:pPr>
            <a:r>
              <a:rPr lang="en-US" sz="2750">
                <a:solidFill>
                  <a:srgbClr val="FFD9BE"/>
                </a:solidFill>
                <a:latin typeface="Quattrocento"/>
                <a:ea typeface="Quattrocento"/>
                <a:cs typeface="Quattrocento"/>
                <a:sym typeface="Quattrocento"/>
              </a:rPr>
              <a:t>Fertilité</a:t>
            </a:r>
          </a:p>
        </p:txBody>
      </p:sp>
      <p:sp>
        <p:nvSpPr>
          <p:cNvPr name="TextBox 8" id="8"/>
          <p:cNvSpPr txBox="true"/>
          <p:nvPr/>
        </p:nvSpPr>
        <p:spPr>
          <a:xfrm rot="0">
            <a:off x="1047155" y="5378946"/>
            <a:ext cx="7731919" cy="153159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La composition du sol (matière organique, pH, minéraux) détermine la croissance des cultures. Un pH équilibré favorise l’absorption des nutriments essentiels.</a:t>
            </a:r>
          </a:p>
        </p:txBody>
      </p:sp>
      <p:sp>
        <p:nvSpPr>
          <p:cNvPr name="TextBox 9" id="9"/>
          <p:cNvSpPr txBox="true"/>
          <p:nvPr/>
        </p:nvSpPr>
        <p:spPr>
          <a:xfrm rot="0">
            <a:off x="9518451" y="4716066"/>
            <a:ext cx="3520231" cy="458986"/>
          </a:xfrm>
          <a:prstGeom prst="rect">
            <a:avLst/>
          </a:prstGeom>
        </p:spPr>
        <p:txBody>
          <a:bodyPr anchor="t" rtlCol="false" tIns="0" lIns="0" bIns="0" rIns="0">
            <a:spAutoFit/>
          </a:bodyPr>
          <a:lstStyle/>
          <a:p>
            <a:pPr algn="l">
              <a:lnSpc>
                <a:spcPts val="3437"/>
              </a:lnSpc>
            </a:pPr>
            <a:r>
              <a:rPr lang="en-US" sz="2750">
                <a:solidFill>
                  <a:srgbClr val="FFD9BE"/>
                </a:solidFill>
                <a:latin typeface="Quattrocento"/>
                <a:ea typeface="Quattrocento"/>
                <a:cs typeface="Quattrocento"/>
                <a:sym typeface="Quattrocento"/>
              </a:rPr>
              <a:t>Adaptation</a:t>
            </a:r>
          </a:p>
        </p:txBody>
      </p:sp>
      <p:sp>
        <p:nvSpPr>
          <p:cNvPr name="TextBox 10" id="10"/>
          <p:cNvSpPr txBox="true"/>
          <p:nvPr/>
        </p:nvSpPr>
        <p:spPr>
          <a:xfrm rot="0">
            <a:off x="9518451" y="5378946"/>
            <a:ext cx="7731919" cy="153159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Certaines cultures conviennent mieux à certains sols, comme les céréales sur sols argileux. Les capteurs de pH et d’humidité aident à choisir les cultures optimales.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424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23332"/>
            </a:solidFill>
          </p:spPr>
        </p:sp>
      </p:grpSp>
      <p:sp>
        <p:nvSpPr>
          <p:cNvPr name="Freeform 6" id="6"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7" id="7"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sp>
        <p:nvSpPr>
          <p:cNvPr name="TextBox 8" id="8"/>
          <p:cNvSpPr txBox="true"/>
          <p:nvPr/>
        </p:nvSpPr>
        <p:spPr>
          <a:xfrm rot="0">
            <a:off x="1047155" y="1552724"/>
            <a:ext cx="9335691" cy="1788616"/>
          </a:xfrm>
          <a:prstGeom prst="rect">
            <a:avLst/>
          </a:prstGeom>
        </p:spPr>
        <p:txBody>
          <a:bodyPr anchor="t" rtlCol="false" tIns="0" lIns="0" bIns="0" rIns="0">
            <a:spAutoFit/>
          </a:bodyPr>
          <a:lstStyle/>
          <a:p>
            <a:pPr algn="l">
              <a:lnSpc>
                <a:spcPts val="6875"/>
              </a:lnSpc>
            </a:pPr>
            <a:r>
              <a:rPr lang="en-US" sz="5500">
                <a:solidFill>
                  <a:srgbClr val="FFD9BE"/>
                </a:solidFill>
                <a:latin typeface="Quattrocento"/>
                <a:ea typeface="Quattrocento"/>
                <a:cs typeface="Quattrocento"/>
                <a:sym typeface="Quattrocento"/>
              </a:rPr>
              <a:t>L’atmosphère et les cultures : climat et résilience</a:t>
            </a:r>
          </a:p>
        </p:txBody>
      </p:sp>
      <p:grpSp>
        <p:nvGrpSpPr>
          <p:cNvPr name="Group 9" id="9"/>
          <p:cNvGrpSpPr/>
          <p:nvPr/>
        </p:nvGrpSpPr>
        <p:grpSpPr>
          <a:xfrm rot="0">
            <a:off x="1047155" y="3790057"/>
            <a:ext cx="673150" cy="673150"/>
            <a:chOff x="0" y="0"/>
            <a:chExt cx="897533" cy="897533"/>
          </a:xfrm>
        </p:grpSpPr>
        <p:sp>
          <p:nvSpPr>
            <p:cNvPr name="Freeform 10" id="10"/>
            <p:cNvSpPr/>
            <p:nvPr/>
          </p:nvSpPr>
          <p:spPr>
            <a:xfrm flipH="false" flipV="false" rot="0">
              <a:off x="0" y="0"/>
              <a:ext cx="897509" cy="897509"/>
            </a:xfrm>
            <a:custGeom>
              <a:avLst/>
              <a:gdLst/>
              <a:ahLst/>
              <a:cxnLst/>
              <a:rect r="r" b="b" t="t" l="l"/>
              <a:pathLst>
                <a:path h="897509" w="897509">
                  <a:moveTo>
                    <a:pt x="0" y="59817"/>
                  </a:moveTo>
                  <a:cubicBezTo>
                    <a:pt x="0" y="26797"/>
                    <a:pt x="26797" y="0"/>
                    <a:pt x="59817" y="0"/>
                  </a:cubicBezTo>
                  <a:lnTo>
                    <a:pt x="837692" y="0"/>
                  </a:lnTo>
                  <a:cubicBezTo>
                    <a:pt x="870712" y="0"/>
                    <a:pt x="897509" y="26797"/>
                    <a:pt x="897509" y="59817"/>
                  </a:cubicBezTo>
                  <a:lnTo>
                    <a:pt x="897509" y="837692"/>
                  </a:lnTo>
                  <a:cubicBezTo>
                    <a:pt x="897509" y="870712"/>
                    <a:pt x="870712" y="897509"/>
                    <a:pt x="837692" y="897509"/>
                  </a:cubicBezTo>
                  <a:lnTo>
                    <a:pt x="59817" y="897509"/>
                  </a:lnTo>
                  <a:cubicBezTo>
                    <a:pt x="26797" y="897509"/>
                    <a:pt x="0" y="870712"/>
                    <a:pt x="0" y="837692"/>
                  </a:cubicBezTo>
                  <a:close/>
                </a:path>
              </a:pathLst>
            </a:custGeom>
            <a:solidFill>
              <a:srgbClr val="315251"/>
            </a:solidFill>
          </p:spPr>
        </p:sp>
      </p:grpSp>
      <p:sp>
        <p:nvSpPr>
          <p:cNvPr name="TextBox 11" id="11"/>
          <p:cNvSpPr txBox="true"/>
          <p:nvPr/>
        </p:nvSpPr>
        <p:spPr>
          <a:xfrm rot="0">
            <a:off x="2019449" y="3873848"/>
            <a:ext cx="3520231" cy="458986"/>
          </a:xfrm>
          <a:prstGeom prst="rect">
            <a:avLst/>
          </a:prstGeom>
        </p:spPr>
        <p:txBody>
          <a:bodyPr anchor="t" rtlCol="false" tIns="0" lIns="0" bIns="0" rIns="0">
            <a:spAutoFit/>
          </a:bodyPr>
          <a:lstStyle/>
          <a:p>
            <a:pPr algn="l">
              <a:lnSpc>
                <a:spcPts val="3437"/>
              </a:lnSpc>
            </a:pPr>
            <a:r>
              <a:rPr lang="en-US" sz="2750">
                <a:solidFill>
                  <a:srgbClr val="F9EEE7"/>
                </a:solidFill>
                <a:latin typeface="Quattrocento"/>
                <a:ea typeface="Quattrocento"/>
                <a:cs typeface="Quattrocento"/>
                <a:sym typeface="Quattrocento"/>
              </a:rPr>
              <a:t>Climat</a:t>
            </a:r>
          </a:p>
        </p:txBody>
      </p:sp>
      <p:sp>
        <p:nvSpPr>
          <p:cNvPr name="TextBox 12" id="12"/>
          <p:cNvSpPr txBox="true"/>
          <p:nvPr/>
        </p:nvSpPr>
        <p:spPr>
          <a:xfrm rot="0">
            <a:off x="2019449" y="4417070"/>
            <a:ext cx="8363396" cy="153159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La température et l’humidité de l’air influencent la transpiration et le cycle de croissance des plantes, mesurées par des capteurs comme le DHT11.</a:t>
            </a:r>
          </a:p>
        </p:txBody>
      </p:sp>
      <p:grpSp>
        <p:nvGrpSpPr>
          <p:cNvPr name="Group 13" id="13"/>
          <p:cNvGrpSpPr/>
          <p:nvPr/>
        </p:nvGrpSpPr>
        <p:grpSpPr>
          <a:xfrm rot="0">
            <a:off x="1047155" y="6547097"/>
            <a:ext cx="673150" cy="673150"/>
            <a:chOff x="0" y="0"/>
            <a:chExt cx="897533" cy="897533"/>
          </a:xfrm>
        </p:grpSpPr>
        <p:sp>
          <p:nvSpPr>
            <p:cNvPr name="Freeform 14" id="14"/>
            <p:cNvSpPr/>
            <p:nvPr/>
          </p:nvSpPr>
          <p:spPr>
            <a:xfrm flipH="false" flipV="false" rot="0">
              <a:off x="0" y="0"/>
              <a:ext cx="897509" cy="897509"/>
            </a:xfrm>
            <a:custGeom>
              <a:avLst/>
              <a:gdLst/>
              <a:ahLst/>
              <a:cxnLst/>
              <a:rect r="r" b="b" t="t" l="l"/>
              <a:pathLst>
                <a:path h="897509" w="897509">
                  <a:moveTo>
                    <a:pt x="0" y="59817"/>
                  </a:moveTo>
                  <a:cubicBezTo>
                    <a:pt x="0" y="26797"/>
                    <a:pt x="26797" y="0"/>
                    <a:pt x="59817" y="0"/>
                  </a:cubicBezTo>
                  <a:lnTo>
                    <a:pt x="837692" y="0"/>
                  </a:lnTo>
                  <a:cubicBezTo>
                    <a:pt x="870712" y="0"/>
                    <a:pt x="897509" y="26797"/>
                    <a:pt x="897509" y="59817"/>
                  </a:cubicBezTo>
                  <a:lnTo>
                    <a:pt x="897509" y="837692"/>
                  </a:lnTo>
                  <a:cubicBezTo>
                    <a:pt x="897509" y="870712"/>
                    <a:pt x="870712" y="897509"/>
                    <a:pt x="837692" y="897509"/>
                  </a:cubicBezTo>
                  <a:lnTo>
                    <a:pt x="59817" y="897509"/>
                  </a:lnTo>
                  <a:cubicBezTo>
                    <a:pt x="26797" y="897509"/>
                    <a:pt x="0" y="870712"/>
                    <a:pt x="0" y="837692"/>
                  </a:cubicBezTo>
                  <a:close/>
                </a:path>
              </a:pathLst>
            </a:custGeom>
            <a:solidFill>
              <a:srgbClr val="315251"/>
            </a:solidFill>
          </p:spPr>
        </p:sp>
      </p:grpSp>
      <p:sp>
        <p:nvSpPr>
          <p:cNvPr name="TextBox 15" id="15"/>
          <p:cNvSpPr txBox="true"/>
          <p:nvPr/>
        </p:nvSpPr>
        <p:spPr>
          <a:xfrm rot="0">
            <a:off x="2019449" y="6630889"/>
            <a:ext cx="4110484" cy="458986"/>
          </a:xfrm>
          <a:prstGeom prst="rect">
            <a:avLst/>
          </a:prstGeom>
        </p:spPr>
        <p:txBody>
          <a:bodyPr anchor="t" rtlCol="false" tIns="0" lIns="0" bIns="0" rIns="0">
            <a:spAutoFit/>
          </a:bodyPr>
          <a:lstStyle/>
          <a:p>
            <a:pPr algn="l">
              <a:lnSpc>
                <a:spcPts val="3437"/>
              </a:lnSpc>
            </a:pPr>
            <a:r>
              <a:rPr lang="en-US" sz="2750">
                <a:solidFill>
                  <a:srgbClr val="F9EEE7"/>
                </a:solidFill>
                <a:latin typeface="Quattrocento"/>
                <a:ea typeface="Quattrocento"/>
                <a:cs typeface="Quattrocento"/>
                <a:sym typeface="Quattrocento"/>
              </a:rPr>
              <a:t>Changements climatiques</a:t>
            </a:r>
          </a:p>
        </p:txBody>
      </p:sp>
      <p:sp>
        <p:nvSpPr>
          <p:cNvPr name="TextBox 16" id="16"/>
          <p:cNvSpPr txBox="true"/>
          <p:nvPr/>
        </p:nvSpPr>
        <p:spPr>
          <a:xfrm rot="0">
            <a:off x="2019449" y="7174111"/>
            <a:ext cx="8363396" cy="153159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Les sécheresses et canicules exigent des systèmes résilients, tels que l’irrigation déficitaire, pour limiter les pertes agricoles.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424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23332"/>
            </a:solidFill>
          </p:spPr>
        </p:sp>
      </p:grpSp>
      <p:sp>
        <p:nvSpPr>
          <p:cNvPr name="Freeform 6" id="6" descr="preencoded.png"/>
          <p:cNvSpPr/>
          <p:nvPr/>
        </p:nvSpPr>
        <p:spPr>
          <a:xfrm flipH="false" flipV="false" rot="0">
            <a:off x="0" y="0"/>
            <a:ext cx="18288000" cy="3590628"/>
          </a:xfrm>
          <a:custGeom>
            <a:avLst/>
            <a:gdLst/>
            <a:ahLst/>
            <a:cxnLst/>
            <a:rect r="r" b="b" t="t" l="l"/>
            <a:pathLst>
              <a:path h="3590628" w="18288000">
                <a:moveTo>
                  <a:pt x="0" y="0"/>
                </a:moveTo>
                <a:lnTo>
                  <a:pt x="18288000" y="0"/>
                </a:lnTo>
                <a:lnTo>
                  <a:pt x="18288000" y="3590628"/>
                </a:lnTo>
                <a:lnTo>
                  <a:pt x="0" y="3590628"/>
                </a:lnTo>
                <a:lnTo>
                  <a:pt x="0" y="0"/>
                </a:lnTo>
                <a:close/>
              </a:path>
            </a:pathLst>
          </a:custGeom>
          <a:blipFill>
            <a:blip r:embed="rId3"/>
            <a:stretch>
              <a:fillRect l="0" t="-4" r="0" b="-4"/>
            </a:stretch>
          </a:blipFill>
        </p:spPr>
      </p:sp>
      <p:sp>
        <p:nvSpPr>
          <p:cNvPr name="TextBox 7" id="7"/>
          <p:cNvSpPr txBox="true"/>
          <p:nvPr/>
        </p:nvSpPr>
        <p:spPr>
          <a:xfrm rot="0">
            <a:off x="1005334" y="4342656"/>
            <a:ext cx="13426827" cy="882849"/>
          </a:xfrm>
          <a:prstGeom prst="rect">
            <a:avLst/>
          </a:prstGeom>
        </p:spPr>
        <p:txBody>
          <a:bodyPr anchor="t" rtlCol="false" tIns="0" lIns="0" bIns="0" rIns="0">
            <a:spAutoFit/>
          </a:bodyPr>
          <a:lstStyle/>
          <a:p>
            <a:pPr algn="l">
              <a:lnSpc>
                <a:spcPts val="6625"/>
              </a:lnSpc>
            </a:pPr>
            <a:r>
              <a:rPr lang="en-US" sz="5312">
                <a:solidFill>
                  <a:srgbClr val="FFD9BE"/>
                </a:solidFill>
                <a:latin typeface="Quattrocento"/>
                <a:ea typeface="Quattrocento"/>
                <a:cs typeface="Quattrocento"/>
                <a:sym typeface="Quattrocento"/>
              </a:rPr>
              <a:t>Synergie globale : une boucle d’optimisation</a:t>
            </a:r>
          </a:p>
        </p:txBody>
      </p:sp>
      <p:sp>
        <p:nvSpPr>
          <p:cNvPr name="Freeform 8" id="8" descr="preencoded.png"/>
          <p:cNvSpPr/>
          <p:nvPr/>
        </p:nvSpPr>
        <p:spPr>
          <a:xfrm flipH="false" flipV="false" rot="0">
            <a:off x="1005334" y="5656361"/>
            <a:ext cx="5425679" cy="1148954"/>
          </a:xfrm>
          <a:custGeom>
            <a:avLst/>
            <a:gdLst/>
            <a:ahLst/>
            <a:cxnLst/>
            <a:rect r="r" b="b" t="t" l="l"/>
            <a:pathLst>
              <a:path h="1148954" w="5425679">
                <a:moveTo>
                  <a:pt x="0" y="0"/>
                </a:moveTo>
                <a:lnTo>
                  <a:pt x="5425678" y="0"/>
                </a:lnTo>
                <a:lnTo>
                  <a:pt x="5425678" y="1148954"/>
                </a:lnTo>
                <a:lnTo>
                  <a:pt x="0" y="1148954"/>
                </a:lnTo>
                <a:lnTo>
                  <a:pt x="0" y="0"/>
                </a:lnTo>
                <a:close/>
              </a:path>
            </a:pathLst>
          </a:custGeom>
          <a:blipFill>
            <a:blip r:embed="rId4"/>
            <a:stretch>
              <a:fillRect l="0" t="-122" r="0" b="-122"/>
            </a:stretch>
          </a:blipFill>
        </p:spPr>
      </p:sp>
      <p:sp>
        <p:nvSpPr>
          <p:cNvPr name="TextBox 9" id="9"/>
          <p:cNvSpPr txBox="true"/>
          <p:nvPr/>
        </p:nvSpPr>
        <p:spPr>
          <a:xfrm rot="0">
            <a:off x="1292572" y="7207598"/>
            <a:ext cx="3379440" cy="450949"/>
          </a:xfrm>
          <a:prstGeom prst="rect">
            <a:avLst/>
          </a:prstGeom>
        </p:spPr>
        <p:txBody>
          <a:bodyPr anchor="t" rtlCol="false" tIns="0" lIns="0" bIns="0" rIns="0">
            <a:spAutoFit/>
          </a:bodyPr>
          <a:lstStyle/>
          <a:p>
            <a:pPr algn="l">
              <a:lnSpc>
                <a:spcPts val="3312"/>
              </a:lnSpc>
            </a:pPr>
            <a:r>
              <a:rPr lang="en-US" sz="2625">
                <a:solidFill>
                  <a:srgbClr val="F9EEE7"/>
                </a:solidFill>
                <a:latin typeface="Quattrocento"/>
                <a:ea typeface="Quattrocento"/>
                <a:cs typeface="Quattrocento"/>
                <a:sym typeface="Quattrocento"/>
              </a:rPr>
              <a:t>Collecte de données</a:t>
            </a:r>
          </a:p>
        </p:txBody>
      </p:sp>
      <p:sp>
        <p:nvSpPr>
          <p:cNvPr name="TextBox 10" id="10"/>
          <p:cNvSpPr txBox="true"/>
          <p:nvPr/>
        </p:nvSpPr>
        <p:spPr>
          <a:xfrm rot="0">
            <a:off x="1292572" y="7745165"/>
            <a:ext cx="4851201" cy="1004887"/>
          </a:xfrm>
          <a:prstGeom prst="rect">
            <a:avLst/>
          </a:prstGeom>
        </p:spPr>
        <p:txBody>
          <a:bodyPr anchor="t" rtlCol="false" tIns="0" lIns="0" bIns="0" rIns="0">
            <a:spAutoFit/>
          </a:bodyPr>
          <a:lstStyle/>
          <a:p>
            <a:pPr algn="l">
              <a:lnSpc>
                <a:spcPts val="3562"/>
              </a:lnSpc>
            </a:pPr>
            <a:r>
              <a:rPr lang="en-US" sz="2249">
                <a:solidFill>
                  <a:srgbClr val="F9EEE7"/>
                </a:solidFill>
                <a:latin typeface="Quattrocento"/>
                <a:ea typeface="Quattrocento"/>
                <a:cs typeface="Quattrocento"/>
                <a:sym typeface="Quattrocento"/>
              </a:rPr>
              <a:t>Capteurs mesurent humidité du sol, température atmosphérique, etc.</a:t>
            </a:r>
          </a:p>
        </p:txBody>
      </p:sp>
      <p:sp>
        <p:nvSpPr>
          <p:cNvPr name="Freeform 11" id="11" descr="preencoded.png"/>
          <p:cNvSpPr/>
          <p:nvPr/>
        </p:nvSpPr>
        <p:spPr>
          <a:xfrm flipH="false" flipV="false" rot="0">
            <a:off x="6431012" y="5656361"/>
            <a:ext cx="5425828" cy="1148954"/>
          </a:xfrm>
          <a:custGeom>
            <a:avLst/>
            <a:gdLst/>
            <a:ahLst/>
            <a:cxnLst/>
            <a:rect r="r" b="b" t="t" l="l"/>
            <a:pathLst>
              <a:path h="1148954" w="5425828">
                <a:moveTo>
                  <a:pt x="0" y="0"/>
                </a:moveTo>
                <a:lnTo>
                  <a:pt x="5425828" y="0"/>
                </a:lnTo>
                <a:lnTo>
                  <a:pt x="5425828" y="1148954"/>
                </a:lnTo>
                <a:lnTo>
                  <a:pt x="0" y="1148954"/>
                </a:lnTo>
                <a:lnTo>
                  <a:pt x="0" y="0"/>
                </a:lnTo>
                <a:close/>
              </a:path>
            </a:pathLst>
          </a:custGeom>
          <a:blipFill>
            <a:blip r:embed="rId5"/>
            <a:stretch>
              <a:fillRect l="0" t="-123" r="0" b="-123"/>
            </a:stretch>
          </a:blipFill>
        </p:spPr>
      </p:sp>
      <p:sp>
        <p:nvSpPr>
          <p:cNvPr name="TextBox 12" id="12"/>
          <p:cNvSpPr txBox="true"/>
          <p:nvPr/>
        </p:nvSpPr>
        <p:spPr>
          <a:xfrm rot="0">
            <a:off x="6718250" y="7207598"/>
            <a:ext cx="3379440" cy="450949"/>
          </a:xfrm>
          <a:prstGeom prst="rect">
            <a:avLst/>
          </a:prstGeom>
        </p:spPr>
        <p:txBody>
          <a:bodyPr anchor="t" rtlCol="false" tIns="0" lIns="0" bIns="0" rIns="0">
            <a:spAutoFit/>
          </a:bodyPr>
          <a:lstStyle/>
          <a:p>
            <a:pPr algn="l">
              <a:lnSpc>
                <a:spcPts val="3312"/>
              </a:lnSpc>
            </a:pPr>
            <a:r>
              <a:rPr lang="en-US" sz="2625">
                <a:solidFill>
                  <a:srgbClr val="F9EEE7"/>
                </a:solidFill>
                <a:latin typeface="Quattrocento"/>
                <a:ea typeface="Quattrocento"/>
                <a:cs typeface="Quattrocento"/>
                <a:sym typeface="Quattrocento"/>
              </a:rPr>
              <a:t>Analyse IA</a:t>
            </a:r>
          </a:p>
        </p:txBody>
      </p:sp>
      <p:sp>
        <p:nvSpPr>
          <p:cNvPr name="TextBox 13" id="13"/>
          <p:cNvSpPr txBox="true"/>
          <p:nvPr/>
        </p:nvSpPr>
        <p:spPr>
          <a:xfrm rot="0">
            <a:off x="6718250" y="7745165"/>
            <a:ext cx="4851350" cy="1464469"/>
          </a:xfrm>
          <a:prstGeom prst="rect">
            <a:avLst/>
          </a:prstGeom>
        </p:spPr>
        <p:txBody>
          <a:bodyPr anchor="t" rtlCol="false" tIns="0" lIns="0" bIns="0" rIns="0">
            <a:spAutoFit/>
          </a:bodyPr>
          <a:lstStyle/>
          <a:p>
            <a:pPr algn="l">
              <a:lnSpc>
                <a:spcPts val="3562"/>
              </a:lnSpc>
            </a:pPr>
            <a:r>
              <a:rPr lang="en-US" sz="2249">
                <a:solidFill>
                  <a:srgbClr val="F9EEE7"/>
                </a:solidFill>
                <a:latin typeface="Quattrocento"/>
                <a:ea typeface="Quattrocento"/>
                <a:cs typeface="Quattrocento"/>
                <a:sym typeface="Quattrocento"/>
              </a:rPr>
              <a:t>L’intelligence artificielle traite les données pour optimiser les décisions.</a:t>
            </a:r>
          </a:p>
        </p:txBody>
      </p:sp>
      <p:sp>
        <p:nvSpPr>
          <p:cNvPr name="Freeform 14" id="14" descr="preencoded.png"/>
          <p:cNvSpPr/>
          <p:nvPr/>
        </p:nvSpPr>
        <p:spPr>
          <a:xfrm flipH="false" flipV="false" rot="0">
            <a:off x="11856839" y="5656361"/>
            <a:ext cx="5425828" cy="1148954"/>
          </a:xfrm>
          <a:custGeom>
            <a:avLst/>
            <a:gdLst/>
            <a:ahLst/>
            <a:cxnLst/>
            <a:rect r="r" b="b" t="t" l="l"/>
            <a:pathLst>
              <a:path h="1148954" w="5425828">
                <a:moveTo>
                  <a:pt x="0" y="0"/>
                </a:moveTo>
                <a:lnTo>
                  <a:pt x="5425827" y="0"/>
                </a:lnTo>
                <a:lnTo>
                  <a:pt x="5425827" y="1148954"/>
                </a:lnTo>
                <a:lnTo>
                  <a:pt x="0" y="1148954"/>
                </a:lnTo>
                <a:lnTo>
                  <a:pt x="0" y="0"/>
                </a:lnTo>
                <a:close/>
              </a:path>
            </a:pathLst>
          </a:custGeom>
          <a:blipFill>
            <a:blip r:embed="rId6"/>
            <a:stretch>
              <a:fillRect l="0" t="-123" r="0" b="-123"/>
            </a:stretch>
          </a:blipFill>
        </p:spPr>
      </p:sp>
      <p:sp>
        <p:nvSpPr>
          <p:cNvPr name="TextBox 15" id="15"/>
          <p:cNvSpPr txBox="true"/>
          <p:nvPr/>
        </p:nvSpPr>
        <p:spPr>
          <a:xfrm rot="0">
            <a:off x="12144078" y="7207598"/>
            <a:ext cx="3613546" cy="450949"/>
          </a:xfrm>
          <a:prstGeom prst="rect">
            <a:avLst/>
          </a:prstGeom>
        </p:spPr>
        <p:txBody>
          <a:bodyPr anchor="t" rtlCol="false" tIns="0" lIns="0" bIns="0" rIns="0">
            <a:spAutoFit/>
          </a:bodyPr>
          <a:lstStyle/>
          <a:p>
            <a:pPr algn="l">
              <a:lnSpc>
                <a:spcPts val="3312"/>
              </a:lnSpc>
            </a:pPr>
            <a:r>
              <a:rPr lang="en-US" sz="2625">
                <a:solidFill>
                  <a:srgbClr val="F9EEE7"/>
                </a:solidFill>
                <a:latin typeface="Quattrocento"/>
                <a:ea typeface="Quattrocento"/>
                <a:cs typeface="Quattrocento"/>
                <a:sym typeface="Quattrocento"/>
              </a:rPr>
              <a:t>Actions recommandées</a:t>
            </a:r>
          </a:p>
        </p:txBody>
      </p:sp>
      <p:sp>
        <p:nvSpPr>
          <p:cNvPr name="TextBox 16" id="16"/>
          <p:cNvSpPr txBox="true"/>
          <p:nvPr/>
        </p:nvSpPr>
        <p:spPr>
          <a:xfrm rot="0">
            <a:off x="12144078" y="7745165"/>
            <a:ext cx="4851350" cy="1004887"/>
          </a:xfrm>
          <a:prstGeom prst="rect">
            <a:avLst/>
          </a:prstGeom>
        </p:spPr>
        <p:txBody>
          <a:bodyPr anchor="t" rtlCol="false" tIns="0" lIns="0" bIns="0" rIns="0">
            <a:spAutoFit/>
          </a:bodyPr>
          <a:lstStyle/>
          <a:p>
            <a:pPr algn="l">
              <a:lnSpc>
                <a:spcPts val="3562"/>
              </a:lnSpc>
            </a:pPr>
            <a:r>
              <a:rPr lang="en-US" sz="2249">
                <a:solidFill>
                  <a:srgbClr val="F9EEE7"/>
                </a:solidFill>
                <a:latin typeface="Quattrocento"/>
                <a:ea typeface="Quattrocento"/>
                <a:cs typeface="Quattrocento"/>
                <a:sym typeface="Quattrocento"/>
              </a:rPr>
              <a:t>Arrosage ajusté, choix des cultures adaptés selon les conditions.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424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23332"/>
            </a:solidFill>
          </p:spPr>
        </p:sp>
      </p:grpSp>
      <p:sp>
        <p:nvSpPr>
          <p:cNvPr name="Freeform 6" id="6"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7" id="7"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sp>
        <p:nvSpPr>
          <p:cNvPr name="TextBox 8" id="8"/>
          <p:cNvSpPr txBox="true"/>
          <p:nvPr/>
        </p:nvSpPr>
        <p:spPr>
          <a:xfrm rot="0">
            <a:off x="1047155" y="2405955"/>
            <a:ext cx="9335691" cy="1788616"/>
          </a:xfrm>
          <a:prstGeom prst="rect">
            <a:avLst/>
          </a:prstGeom>
        </p:spPr>
        <p:txBody>
          <a:bodyPr anchor="t" rtlCol="false" tIns="0" lIns="0" bIns="0" rIns="0">
            <a:spAutoFit/>
          </a:bodyPr>
          <a:lstStyle/>
          <a:p>
            <a:pPr algn="l">
              <a:lnSpc>
                <a:spcPts val="6875"/>
              </a:lnSpc>
            </a:pPr>
            <a:r>
              <a:rPr lang="en-US" sz="5500">
                <a:solidFill>
                  <a:srgbClr val="FFD9BE"/>
                </a:solidFill>
                <a:latin typeface="Quattrocento"/>
                <a:ea typeface="Quattrocento"/>
                <a:cs typeface="Quattrocento"/>
                <a:sym typeface="Quattrocento"/>
              </a:rPr>
              <a:t>Exemple concret : système intégré à Zagora</a:t>
            </a:r>
          </a:p>
        </p:txBody>
      </p:sp>
      <p:sp>
        <p:nvSpPr>
          <p:cNvPr name="TextBox 9" id="9"/>
          <p:cNvSpPr txBox="true"/>
          <p:nvPr/>
        </p:nvSpPr>
        <p:spPr>
          <a:xfrm rot="0">
            <a:off x="1047155" y="4548039"/>
            <a:ext cx="9335691" cy="201037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Dans cette région aride, un système intégré ajuste l’irrigation en temps réel selon l’évaporation atmosphérique et la rétention d’eau du sol. Cette approche permet d’économiser l’eau tout en maintenant la productivité.</a:t>
            </a:r>
          </a:p>
        </p:txBody>
      </p:sp>
      <p:sp>
        <p:nvSpPr>
          <p:cNvPr name="TextBox 10" id="10"/>
          <p:cNvSpPr txBox="true"/>
          <p:nvPr/>
        </p:nvSpPr>
        <p:spPr>
          <a:xfrm rot="0">
            <a:off x="1047155" y="6799660"/>
            <a:ext cx="9335691" cy="105281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Ce modèle illustre comment la technologie peut répondre aux défis du stress hydrique et des conditions climatiques difficiles.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424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23332"/>
            </a:solidFill>
          </p:spPr>
        </p:sp>
      </p:grpSp>
      <p:sp>
        <p:nvSpPr>
          <p:cNvPr name="TextBox 6" id="6"/>
          <p:cNvSpPr txBox="true"/>
          <p:nvPr/>
        </p:nvSpPr>
        <p:spPr>
          <a:xfrm rot="0">
            <a:off x="1047155" y="1101775"/>
            <a:ext cx="16193690" cy="1788616"/>
          </a:xfrm>
          <a:prstGeom prst="rect">
            <a:avLst/>
          </a:prstGeom>
        </p:spPr>
        <p:txBody>
          <a:bodyPr anchor="t" rtlCol="false" tIns="0" lIns="0" bIns="0" rIns="0">
            <a:spAutoFit/>
          </a:bodyPr>
          <a:lstStyle/>
          <a:p>
            <a:pPr algn="l">
              <a:lnSpc>
                <a:spcPts val="6875"/>
              </a:lnSpc>
            </a:pPr>
            <a:r>
              <a:rPr lang="en-US" sz="5500">
                <a:solidFill>
                  <a:srgbClr val="FFD9BE"/>
                </a:solidFill>
                <a:latin typeface="Quattrocento"/>
                <a:ea typeface="Quattrocento"/>
                <a:cs typeface="Quattrocento"/>
                <a:sym typeface="Quattrocento"/>
              </a:rPr>
              <a:t>Importance d’une approche systémique en agriculture</a:t>
            </a:r>
          </a:p>
        </p:txBody>
      </p:sp>
      <p:sp>
        <p:nvSpPr>
          <p:cNvPr name="TextBox 7" id="7"/>
          <p:cNvSpPr txBox="true"/>
          <p:nvPr/>
        </p:nvSpPr>
        <p:spPr>
          <a:xfrm rot="0">
            <a:off x="2789932" y="3985915"/>
            <a:ext cx="3520231" cy="458986"/>
          </a:xfrm>
          <a:prstGeom prst="rect">
            <a:avLst/>
          </a:prstGeom>
        </p:spPr>
        <p:txBody>
          <a:bodyPr anchor="t" rtlCol="false" tIns="0" lIns="0" bIns="0" rIns="0">
            <a:spAutoFit/>
          </a:bodyPr>
          <a:lstStyle/>
          <a:p>
            <a:pPr algn="r">
              <a:lnSpc>
                <a:spcPts val="3437"/>
              </a:lnSpc>
            </a:pPr>
            <a:r>
              <a:rPr lang="en-US" sz="2750">
                <a:solidFill>
                  <a:srgbClr val="F9EEE7"/>
                </a:solidFill>
                <a:latin typeface="Quattrocento"/>
                <a:ea typeface="Quattrocento"/>
                <a:cs typeface="Quattrocento"/>
                <a:sym typeface="Quattrocento"/>
              </a:rPr>
              <a:t>Eau</a:t>
            </a:r>
          </a:p>
        </p:txBody>
      </p:sp>
      <p:sp>
        <p:nvSpPr>
          <p:cNvPr name="TextBox 8" id="8"/>
          <p:cNvSpPr txBox="true"/>
          <p:nvPr/>
        </p:nvSpPr>
        <p:spPr>
          <a:xfrm rot="0">
            <a:off x="1047155" y="4529138"/>
            <a:ext cx="5263009" cy="1052810"/>
          </a:xfrm>
          <a:prstGeom prst="rect">
            <a:avLst/>
          </a:prstGeom>
        </p:spPr>
        <p:txBody>
          <a:bodyPr anchor="t" rtlCol="false" tIns="0" lIns="0" bIns="0" rIns="0">
            <a:spAutoFit/>
          </a:bodyPr>
          <a:lstStyle/>
          <a:p>
            <a:pPr algn="r">
              <a:lnSpc>
                <a:spcPts val="3750"/>
              </a:lnSpc>
            </a:pPr>
            <a:r>
              <a:rPr lang="en-US" sz="2312">
                <a:solidFill>
                  <a:srgbClr val="F9EEE7"/>
                </a:solidFill>
                <a:latin typeface="Quattrocento"/>
                <a:ea typeface="Quattrocento"/>
                <a:cs typeface="Quattrocento"/>
                <a:sym typeface="Quattrocento"/>
              </a:rPr>
              <a:t>Gestion précise pour fertilité et croissance</a:t>
            </a:r>
          </a:p>
        </p:txBody>
      </p:sp>
      <p:sp>
        <p:nvSpPr>
          <p:cNvPr name="Freeform 9" id="9" descr="preencoded.png"/>
          <p:cNvSpPr/>
          <p:nvPr/>
        </p:nvSpPr>
        <p:spPr>
          <a:xfrm flipH="false" flipV="false" rot="0">
            <a:off x="6310164" y="3488829"/>
            <a:ext cx="5667672" cy="5667672"/>
          </a:xfrm>
          <a:custGeom>
            <a:avLst/>
            <a:gdLst/>
            <a:ahLst/>
            <a:cxnLst/>
            <a:rect r="r" b="b" t="t" l="l"/>
            <a:pathLst>
              <a:path h="5667672" w="5667672">
                <a:moveTo>
                  <a:pt x="0" y="0"/>
                </a:moveTo>
                <a:lnTo>
                  <a:pt x="5667672" y="0"/>
                </a:lnTo>
                <a:lnTo>
                  <a:pt x="5667672" y="5667672"/>
                </a:lnTo>
                <a:lnTo>
                  <a:pt x="0" y="5667672"/>
                </a:lnTo>
                <a:lnTo>
                  <a:pt x="0" y="0"/>
                </a:lnTo>
                <a:close/>
              </a:path>
            </a:pathLst>
          </a:custGeom>
          <a:blipFill>
            <a:blip r:embed="rId3"/>
            <a:stretch>
              <a:fillRect l="0" t="0" r="0" b="0"/>
            </a:stretch>
          </a:blipFill>
        </p:spPr>
      </p:sp>
      <p:sp>
        <p:nvSpPr>
          <p:cNvPr name="TextBox 10" id="10"/>
          <p:cNvSpPr txBox="true"/>
          <p:nvPr/>
        </p:nvSpPr>
        <p:spPr>
          <a:xfrm rot="0">
            <a:off x="7901582" y="4903886"/>
            <a:ext cx="420737" cy="649784"/>
          </a:xfrm>
          <a:prstGeom prst="rect">
            <a:avLst/>
          </a:prstGeom>
        </p:spPr>
        <p:txBody>
          <a:bodyPr anchor="t" rtlCol="false" tIns="0" lIns="0" bIns="0" rIns="0">
            <a:spAutoFit/>
          </a:bodyPr>
          <a:lstStyle/>
          <a:p>
            <a:pPr algn="l">
              <a:lnSpc>
                <a:spcPts val="5250"/>
              </a:lnSpc>
            </a:pPr>
            <a:r>
              <a:rPr lang="en-US" sz="3312">
                <a:solidFill>
                  <a:srgbClr val="F9EEE7"/>
                </a:solidFill>
                <a:latin typeface="Quattrocento"/>
                <a:ea typeface="Quattrocento"/>
                <a:cs typeface="Quattrocento"/>
                <a:sym typeface="Quattrocento"/>
              </a:rPr>
              <a:t>1</a:t>
            </a:r>
          </a:p>
        </p:txBody>
      </p:sp>
      <p:sp>
        <p:nvSpPr>
          <p:cNvPr name="TextBox 11" id="11"/>
          <p:cNvSpPr txBox="true"/>
          <p:nvPr/>
        </p:nvSpPr>
        <p:spPr>
          <a:xfrm rot="0">
            <a:off x="11977836" y="3985915"/>
            <a:ext cx="3520231" cy="458986"/>
          </a:xfrm>
          <a:prstGeom prst="rect">
            <a:avLst/>
          </a:prstGeom>
        </p:spPr>
        <p:txBody>
          <a:bodyPr anchor="t" rtlCol="false" tIns="0" lIns="0" bIns="0" rIns="0">
            <a:spAutoFit/>
          </a:bodyPr>
          <a:lstStyle/>
          <a:p>
            <a:pPr algn="l">
              <a:lnSpc>
                <a:spcPts val="3437"/>
              </a:lnSpc>
            </a:pPr>
            <a:r>
              <a:rPr lang="en-US" sz="2750">
                <a:solidFill>
                  <a:srgbClr val="F9EEE7"/>
                </a:solidFill>
                <a:latin typeface="Quattrocento"/>
                <a:ea typeface="Quattrocento"/>
                <a:cs typeface="Quattrocento"/>
                <a:sym typeface="Quattrocento"/>
              </a:rPr>
              <a:t>Sol</a:t>
            </a:r>
          </a:p>
        </p:txBody>
      </p:sp>
      <p:sp>
        <p:nvSpPr>
          <p:cNvPr name="TextBox 12" id="12"/>
          <p:cNvSpPr txBox="true"/>
          <p:nvPr/>
        </p:nvSpPr>
        <p:spPr>
          <a:xfrm rot="0">
            <a:off x="11977836" y="4529138"/>
            <a:ext cx="5263009" cy="105281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Support nutritif et structurel des cultures</a:t>
            </a:r>
          </a:p>
        </p:txBody>
      </p:sp>
      <p:sp>
        <p:nvSpPr>
          <p:cNvPr name="Freeform 13" id="13" descr="preencoded.png"/>
          <p:cNvSpPr/>
          <p:nvPr/>
        </p:nvSpPr>
        <p:spPr>
          <a:xfrm flipH="false" flipV="false" rot="0">
            <a:off x="6310164" y="3488829"/>
            <a:ext cx="5667672" cy="5667672"/>
          </a:xfrm>
          <a:custGeom>
            <a:avLst/>
            <a:gdLst/>
            <a:ahLst/>
            <a:cxnLst/>
            <a:rect r="r" b="b" t="t" l="l"/>
            <a:pathLst>
              <a:path h="5667672" w="5667672">
                <a:moveTo>
                  <a:pt x="0" y="0"/>
                </a:moveTo>
                <a:lnTo>
                  <a:pt x="5667672" y="0"/>
                </a:lnTo>
                <a:lnTo>
                  <a:pt x="5667672" y="5667672"/>
                </a:lnTo>
                <a:lnTo>
                  <a:pt x="0" y="5667672"/>
                </a:lnTo>
                <a:lnTo>
                  <a:pt x="0" y="0"/>
                </a:lnTo>
                <a:close/>
              </a:path>
            </a:pathLst>
          </a:custGeom>
          <a:blipFill>
            <a:blip r:embed="rId4"/>
            <a:stretch>
              <a:fillRect l="0" t="0" r="0" b="0"/>
            </a:stretch>
          </a:blipFill>
        </p:spPr>
      </p:sp>
      <p:sp>
        <p:nvSpPr>
          <p:cNvPr name="TextBox 14" id="14"/>
          <p:cNvSpPr txBox="true"/>
          <p:nvPr/>
        </p:nvSpPr>
        <p:spPr>
          <a:xfrm rot="0">
            <a:off x="9965382" y="4903886"/>
            <a:ext cx="420738" cy="649784"/>
          </a:xfrm>
          <a:prstGeom prst="rect">
            <a:avLst/>
          </a:prstGeom>
        </p:spPr>
        <p:txBody>
          <a:bodyPr anchor="t" rtlCol="false" tIns="0" lIns="0" bIns="0" rIns="0">
            <a:spAutoFit/>
          </a:bodyPr>
          <a:lstStyle/>
          <a:p>
            <a:pPr algn="l">
              <a:lnSpc>
                <a:spcPts val="5250"/>
              </a:lnSpc>
            </a:pPr>
            <a:r>
              <a:rPr lang="en-US" sz="3312">
                <a:solidFill>
                  <a:srgbClr val="F9EEE7"/>
                </a:solidFill>
                <a:latin typeface="Quattrocento"/>
                <a:ea typeface="Quattrocento"/>
                <a:cs typeface="Quattrocento"/>
                <a:sym typeface="Quattrocento"/>
              </a:rPr>
              <a:t>2</a:t>
            </a:r>
          </a:p>
        </p:txBody>
      </p:sp>
      <p:sp>
        <p:nvSpPr>
          <p:cNvPr name="TextBox 15" id="15"/>
          <p:cNvSpPr txBox="true"/>
          <p:nvPr/>
        </p:nvSpPr>
        <p:spPr>
          <a:xfrm rot="0">
            <a:off x="11977836" y="7044184"/>
            <a:ext cx="3520231" cy="458986"/>
          </a:xfrm>
          <a:prstGeom prst="rect">
            <a:avLst/>
          </a:prstGeom>
        </p:spPr>
        <p:txBody>
          <a:bodyPr anchor="t" rtlCol="false" tIns="0" lIns="0" bIns="0" rIns="0">
            <a:spAutoFit/>
          </a:bodyPr>
          <a:lstStyle/>
          <a:p>
            <a:pPr algn="l">
              <a:lnSpc>
                <a:spcPts val="3437"/>
              </a:lnSpc>
            </a:pPr>
            <a:r>
              <a:rPr lang="en-US" sz="2750">
                <a:solidFill>
                  <a:srgbClr val="F9EEE7"/>
                </a:solidFill>
                <a:latin typeface="Quattrocento"/>
                <a:ea typeface="Quattrocento"/>
                <a:cs typeface="Quattrocento"/>
                <a:sym typeface="Quattrocento"/>
              </a:rPr>
              <a:t>Atmosphère</a:t>
            </a:r>
          </a:p>
        </p:txBody>
      </p:sp>
      <p:sp>
        <p:nvSpPr>
          <p:cNvPr name="TextBox 16" id="16"/>
          <p:cNvSpPr txBox="true"/>
          <p:nvPr/>
        </p:nvSpPr>
        <p:spPr>
          <a:xfrm rot="0">
            <a:off x="11977836" y="7587406"/>
            <a:ext cx="5263009" cy="105281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Climat et conditions influençant la santé des plantes</a:t>
            </a:r>
          </a:p>
        </p:txBody>
      </p:sp>
      <p:sp>
        <p:nvSpPr>
          <p:cNvPr name="Freeform 17" id="17" descr="preencoded.png"/>
          <p:cNvSpPr/>
          <p:nvPr/>
        </p:nvSpPr>
        <p:spPr>
          <a:xfrm flipH="false" flipV="false" rot="0">
            <a:off x="6310164" y="3488829"/>
            <a:ext cx="5667672" cy="5667672"/>
          </a:xfrm>
          <a:custGeom>
            <a:avLst/>
            <a:gdLst/>
            <a:ahLst/>
            <a:cxnLst/>
            <a:rect r="r" b="b" t="t" l="l"/>
            <a:pathLst>
              <a:path h="5667672" w="5667672">
                <a:moveTo>
                  <a:pt x="0" y="0"/>
                </a:moveTo>
                <a:lnTo>
                  <a:pt x="5667672" y="0"/>
                </a:lnTo>
                <a:lnTo>
                  <a:pt x="5667672" y="5667672"/>
                </a:lnTo>
                <a:lnTo>
                  <a:pt x="0" y="5667672"/>
                </a:lnTo>
                <a:lnTo>
                  <a:pt x="0" y="0"/>
                </a:lnTo>
                <a:close/>
              </a:path>
            </a:pathLst>
          </a:custGeom>
          <a:blipFill>
            <a:blip r:embed="rId5"/>
            <a:stretch>
              <a:fillRect l="0" t="0" r="0" b="0"/>
            </a:stretch>
          </a:blipFill>
        </p:spPr>
      </p:sp>
      <p:sp>
        <p:nvSpPr>
          <p:cNvPr name="TextBox 18" id="18"/>
          <p:cNvSpPr txBox="true"/>
          <p:nvPr/>
        </p:nvSpPr>
        <p:spPr>
          <a:xfrm rot="0">
            <a:off x="9965382" y="6967686"/>
            <a:ext cx="420738" cy="649784"/>
          </a:xfrm>
          <a:prstGeom prst="rect">
            <a:avLst/>
          </a:prstGeom>
        </p:spPr>
        <p:txBody>
          <a:bodyPr anchor="t" rtlCol="false" tIns="0" lIns="0" bIns="0" rIns="0">
            <a:spAutoFit/>
          </a:bodyPr>
          <a:lstStyle/>
          <a:p>
            <a:pPr algn="l">
              <a:lnSpc>
                <a:spcPts val="5250"/>
              </a:lnSpc>
            </a:pPr>
            <a:r>
              <a:rPr lang="en-US" sz="3312">
                <a:solidFill>
                  <a:srgbClr val="F9EEE7"/>
                </a:solidFill>
                <a:latin typeface="Quattrocento"/>
                <a:ea typeface="Quattrocento"/>
                <a:cs typeface="Quattrocento"/>
                <a:sym typeface="Quattrocento"/>
              </a:rPr>
              <a:t>3</a:t>
            </a:r>
          </a:p>
        </p:txBody>
      </p:sp>
      <p:sp>
        <p:nvSpPr>
          <p:cNvPr name="TextBox 19" id="19"/>
          <p:cNvSpPr txBox="true"/>
          <p:nvPr/>
        </p:nvSpPr>
        <p:spPr>
          <a:xfrm rot="0">
            <a:off x="2789932" y="7283500"/>
            <a:ext cx="3520231" cy="458986"/>
          </a:xfrm>
          <a:prstGeom prst="rect">
            <a:avLst/>
          </a:prstGeom>
        </p:spPr>
        <p:txBody>
          <a:bodyPr anchor="t" rtlCol="false" tIns="0" lIns="0" bIns="0" rIns="0">
            <a:spAutoFit/>
          </a:bodyPr>
          <a:lstStyle/>
          <a:p>
            <a:pPr algn="r">
              <a:lnSpc>
                <a:spcPts val="3437"/>
              </a:lnSpc>
            </a:pPr>
            <a:r>
              <a:rPr lang="en-US" sz="2750">
                <a:solidFill>
                  <a:srgbClr val="F9EEE7"/>
                </a:solidFill>
                <a:latin typeface="Quattrocento"/>
                <a:ea typeface="Quattrocento"/>
                <a:cs typeface="Quattrocento"/>
                <a:sym typeface="Quattrocento"/>
              </a:rPr>
              <a:t>Cultures</a:t>
            </a:r>
          </a:p>
        </p:txBody>
      </p:sp>
      <p:sp>
        <p:nvSpPr>
          <p:cNvPr name="TextBox 20" id="20"/>
          <p:cNvSpPr txBox="true"/>
          <p:nvPr/>
        </p:nvSpPr>
        <p:spPr>
          <a:xfrm rot="0">
            <a:off x="1047155" y="7826722"/>
            <a:ext cx="5263009" cy="574030"/>
          </a:xfrm>
          <a:prstGeom prst="rect">
            <a:avLst/>
          </a:prstGeom>
        </p:spPr>
        <p:txBody>
          <a:bodyPr anchor="t" rtlCol="false" tIns="0" lIns="0" bIns="0" rIns="0">
            <a:spAutoFit/>
          </a:bodyPr>
          <a:lstStyle/>
          <a:p>
            <a:pPr algn="r">
              <a:lnSpc>
                <a:spcPts val="3750"/>
              </a:lnSpc>
            </a:pPr>
            <a:r>
              <a:rPr lang="en-US" sz="2312">
                <a:solidFill>
                  <a:srgbClr val="F9EEE7"/>
                </a:solidFill>
                <a:latin typeface="Quattrocento"/>
                <a:ea typeface="Quattrocento"/>
                <a:cs typeface="Quattrocento"/>
                <a:sym typeface="Quattrocento"/>
              </a:rPr>
              <a:t>Adaptation et productivité optimisées</a:t>
            </a:r>
          </a:p>
        </p:txBody>
      </p:sp>
      <p:sp>
        <p:nvSpPr>
          <p:cNvPr name="Freeform 21" id="21" descr="preencoded.png"/>
          <p:cNvSpPr/>
          <p:nvPr/>
        </p:nvSpPr>
        <p:spPr>
          <a:xfrm flipH="false" flipV="false" rot="0">
            <a:off x="6310164" y="3488829"/>
            <a:ext cx="5667672" cy="5667672"/>
          </a:xfrm>
          <a:custGeom>
            <a:avLst/>
            <a:gdLst/>
            <a:ahLst/>
            <a:cxnLst/>
            <a:rect r="r" b="b" t="t" l="l"/>
            <a:pathLst>
              <a:path h="5667672" w="5667672">
                <a:moveTo>
                  <a:pt x="0" y="0"/>
                </a:moveTo>
                <a:lnTo>
                  <a:pt x="5667672" y="0"/>
                </a:lnTo>
                <a:lnTo>
                  <a:pt x="5667672" y="5667672"/>
                </a:lnTo>
                <a:lnTo>
                  <a:pt x="0" y="5667672"/>
                </a:lnTo>
                <a:lnTo>
                  <a:pt x="0" y="0"/>
                </a:lnTo>
                <a:close/>
              </a:path>
            </a:pathLst>
          </a:custGeom>
          <a:blipFill>
            <a:blip r:embed="rId6"/>
            <a:stretch>
              <a:fillRect l="0" t="0" r="0" b="0"/>
            </a:stretch>
          </a:blipFill>
        </p:spPr>
      </p:sp>
      <p:sp>
        <p:nvSpPr>
          <p:cNvPr name="TextBox 22" id="22"/>
          <p:cNvSpPr txBox="true"/>
          <p:nvPr/>
        </p:nvSpPr>
        <p:spPr>
          <a:xfrm rot="0">
            <a:off x="7901582" y="6967686"/>
            <a:ext cx="420737" cy="649784"/>
          </a:xfrm>
          <a:prstGeom prst="rect">
            <a:avLst/>
          </a:prstGeom>
        </p:spPr>
        <p:txBody>
          <a:bodyPr anchor="t" rtlCol="false" tIns="0" lIns="0" bIns="0" rIns="0">
            <a:spAutoFit/>
          </a:bodyPr>
          <a:lstStyle/>
          <a:p>
            <a:pPr algn="l">
              <a:lnSpc>
                <a:spcPts val="5250"/>
              </a:lnSpc>
            </a:pPr>
            <a:r>
              <a:rPr lang="en-US" sz="3312">
                <a:solidFill>
                  <a:srgbClr val="F9EEE7"/>
                </a:solidFill>
                <a:latin typeface="Quattrocento"/>
                <a:ea typeface="Quattrocento"/>
                <a:cs typeface="Quattrocento"/>
                <a:sym typeface="Quattrocento"/>
              </a:rPr>
              <a:t>4</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424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23332"/>
            </a:solidFill>
          </p:spPr>
        </p:sp>
      </p:grpSp>
      <p:sp>
        <p:nvSpPr>
          <p:cNvPr name="Freeform 6" id="6"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
        <p:nvSpPr>
          <p:cNvPr name="TextBox 7" id="7"/>
          <p:cNvSpPr txBox="true"/>
          <p:nvPr/>
        </p:nvSpPr>
        <p:spPr>
          <a:xfrm rot="0">
            <a:off x="7905155" y="2606576"/>
            <a:ext cx="8537674" cy="908596"/>
          </a:xfrm>
          <a:prstGeom prst="rect">
            <a:avLst/>
          </a:prstGeom>
        </p:spPr>
        <p:txBody>
          <a:bodyPr anchor="t" rtlCol="false" tIns="0" lIns="0" bIns="0" rIns="0">
            <a:spAutoFit/>
          </a:bodyPr>
          <a:lstStyle/>
          <a:p>
            <a:pPr algn="l">
              <a:lnSpc>
                <a:spcPts val="6875"/>
              </a:lnSpc>
            </a:pPr>
            <a:r>
              <a:rPr lang="en-US" sz="5500">
                <a:solidFill>
                  <a:srgbClr val="FFD9BE"/>
                </a:solidFill>
                <a:latin typeface="Quattrocento"/>
                <a:ea typeface="Quattrocento"/>
                <a:cs typeface="Quattrocento"/>
                <a:sym typeface="Quattrocento"/>
              </a:rPr>
              <a:t>Conclusion et perspectives</a:t>
            </a:r>
          </a:p>
        </p:txBody>
      </p:sp>
      <p:sp>
        <p:nvSpPr>
          <p:cNvPr name="TextBox 8" id="8"/>
          <p:cNvSpPr txBox="true"/>
          <p:nvPr/>
        </p:nvSpPr>
        <p:spPr>
          <a:xfrm rot="0">
            <a:off x="7905155" y="3868639"/>
            <a:ext cx="9335691" cy="201037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La corrélation entre eau, sols, atmosphère et cultures souligne l’importance d’une approche intégrée. L’usage de capteurs et d’IA permet d’optimiser l’usage de l’eau et d’améliorer la productivité agricole.</a:t>
            </a:r>
          </a:p>
        </p:txBody>
      </p:sp>
      <p:sp>
        <p:nvSpPr>
          <p:cNvPr name="TextBox 9" id="9"/>
          <p:cNvSpPr txBox="true"/>
          <p:nvPr/>
        </p:nvSpPr>
        <p:spPr>
          <a:xfrm rot="0">
            <a:off x="7905155" y="6120259"/>
            <a:ext cx="9335691" cy="1531590"/>
          </a:xfrm>
          <a:prstGeom prst="rect">
            <a:avLst/>
          </a:prstGeom>
        </p:spPr>
        <p:txBody>
          <a:bodyPr anchor="t" rtlCol="false" tIns="0" lIns="0" bIns="0" rIns="0">
            <a:spAutoFit/>
          </a:bodyPr>
          <a:lstStyle/>
          <a:p>
            <a:pPr algn="l">
              <a:lnSpc>
                <a:spcPts val="3750"/>
              </a:lnSpc>
            </a:pPr>
            <a:r>
              <a:rPr lang="en-US" sz="2312">
                <a:solidFill>
                  <a:srgbClr val="F9EEE7"/>
                </a:solidFill>
                <a:latin typeface="Quattrocento"/>
                <a:ea typeface="Quattrocento"/>
                <a:cs typeface="Quattrocento"/>
                <a:sym typeface="Quattrocento"/>
              </a:rPr>
              <a:t>Cette méthode répond aux défis marocains comme le stress hydrique et les changements climatiques, ouvrant la voie à une agriculture durable et résiliente.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DAGoTQjCeOM</dc:identifier>
  <dcterms:modified xsi:type="dcterms:W3CDTF">2011-08-01T06:04:30Z</dcterms:modified>
  <cp:revision>1</cp:revision>
  <dc:title>Correlation-entre-leau-les-sols-latmosphere-et-les-cultures.pptx</dc:title>
</cp:coreProperties>
</file>

<file path=docProps/thumbnail.jpeg>
</file>